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5"/>
  </p:sldMasterIdLst>
  <p:notesMasterIdLst>
    <p:notesMasterId r:id="rId22"/>
  </p:notesMasterIdLst>
  <p:sldIdLst>
    <p:sldId id="586" r:id="rId6"/>
    <p:sldId id="359" r:id="rId7"/>
    <p:sldId id="360" r:id="rId8"/>
    <p:sldId id="365" r:id="rId9"/>
    <p:sldId id="366" r:id="rId10"/>
    <p:sldId id="363" r:id="rId11"/>
    <p:sldId id="355" r:id="rId12"/>
    <p:sldId id="354" r:id="rId13"/>
    <p:sldId id="369" r:id="rId14"/>
    <p:sldId id="371" r:id="rId15"/>
    <p:sldId id="370" r:id="rId16"/>
    <p:sldId id="364" r:id="rId17"/>
    <p:sldId id="333" r:id="rId18"/>
    <p:sldId id="368" r:id="rId19"/>
    <p:sldId id="357" r:id="rId20"/>
    <p:sldId id="32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5BA"/>
    <a:srgbClr val="9E0000"/>
    <a:srgbClr val="DED410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1320" autoAdjust="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Empty repositories or a ‘roach motel’ (data goes in but doesn’t come out) – Dorothea </a:t>
            </a:r>
            <a:r>
              <a:rPr lang="en-GB" dirty="0" err="1"/>
              <a:t>Salo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had over 40 applicants, and selected 20, ensuring representation from various stakeholders across the University (PIs, </a:t>
            </a:r>
            <a:r>
              <a:rPr lang="en-GB" dirty="0" err="1"/>
              <a:t>postdocs</a:t>
            </a:r>
            <a:r>
              <a:rPr lang="en-GB" dirty="0"/>
              <a:t>, students, librarians, IT people, ethics person etc.). This group is split into 4 sub-working group (20 people can't work productively altogether): Outreach and Support, Preservation, Standards and System Integration, Personal/Sensitive Data and Policy. The RDM Project Group meets every 2 months and the sub-working groups report on their activities and discuss future actions (with comments from everyone). This that sub-working groups can effectively work together between meetings, but that the activities of sub-working groups are joined up. The Outreach and Support sub-working Group (Rosie is leading that Group) leads on the Data Champions project as one of their babies.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6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4866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165BFF-6C93-46B4-870E-9D03E7912697}" type="slidenum">
              <a:rPr lang="en-GB" altLang="en-US">
                <a:latin typeface="Calibri" panose="020F0502020204030204" pitchFamily="34" charset="0"/>
              </a:rPr>
              <a:pPr/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16/03/2019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rd/projects/research-data-shared-servic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ter.im/rdm-discussions/champio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caster.ac.uk/library/rdm/data-conversations" TargetMode="External"/><Relationship Id="rId2" Type="http://schemas.openxmlformats.org/officeDocument/2006/relationships/hyperlink" Target="https://osc.cam.ac.uk/engaging-researchers-good-data-managemen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JiscRDM/daf-survey-results-research-data-networ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zenodo.org/record/15435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508" y="1628800"/>
            <a:ext cx="6897960" cy="2163687"/>
          </a:xfrm>
        </p:spPr>
        <p:txBody>
          <a:bodyPr/>
          <a:lstStyle/>
          <a:p>
            <a:r>
              <a:rPr lang="en-GB" sz="4800" dirty="0">
                <a:solidFill>
                  <a:srgbClr val="0635BA"/>
                </a:solidFill>
              </a:rPr>
              <a:t>Engaging researchers with RDM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04" y="4005064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Twitter: @</a:t>
            </a:r>
            <a:r>
              <a:rPr lang="en-GB" sz="2000" cap="none" dirty="0" err="1">
                <a:solidFill>
                  <a:schemeClr val="tx1"/>
                </a:solidFill>
                <a:latin typeface="+mn-lt"/>
              </a:rPr>
              <a:t>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1640" y="6381328"/>
            <a:ext cx="66967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i="1" dirty="0"/>
              <a:t>HKUST RDM services workshop, 19-20 March 2019, Hong Kong</a:t>
            </a:r>
          </a:p>
        </p:txBody>
      </p:sp>
      <p:pic>
        <p:nvPicPr>
          <p:cNvPr id="6" name="Picture 2" descr="C:\Users\Sarah Jones\Documents\DCC logo greywithcoloursquares CMYK large jpg.jpg">
            <a:extLst>
              <a:ext uri="{FF2B5EF4-FFF2-40B4-BE49-F238E27FC236}">
                <a16:creationId xmlns:a16="http://schemas.microsoft.com/office/drawing/2014/main" id="{C6FA3758-2D20-4350-A7B9-A5DB01E9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183070"/>
            <a:ext cx="4048596" cy="105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590B8D0-D87B-4035-B6D1-D82BFC0DE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554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48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Jisc co-design approach</a:t>
            </a:r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2348880"/>
            <a:ext cx="2992652" cy="3096344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484784"/>
            <a:ext cx="4824536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a research data shared service </a:t>
            </a:r>
            <a:endParaRPr lang="en-GB" sz="28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/>
              <a:t>15 pilot institutions feeding in requirements and testing services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/>
              <a:t>Several external contractors to deliver services and broker sector-wide deals</a:t>
            </a:r>
          </a:p>
          <a:p>
            <a:pPr marL="442913" marR="0" lvl="0" indent="-442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en-GB" sz="2400" dirty="0">
                <a:hlinkClick r:id="rId3"/>
              </a:rPr>
              <a:t>www.jisc.ac.uk/rd/projects/research-data-shared-service</a:t>
            </a:r>
            <a:r>
              <a:rPr lang="en-GB" sz="2800" dirty="0"/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democratic, open approach</a:t>
            </a:r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0091" y="1341438"/>
            <a:ext cx="6806043" cy="49958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RDM champions or community leaders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35896" y="1484784"/>
            <a:ext cx="8229600" cy="492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4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47260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None/>
            </a:pPr>
            <a:r>
              <a:rPr lang="en-GB" sz="2800" dirty="0"/>
              <a:t>How to make the most of early adopters / advocates?</a:t>
            </a:r>
          </a:p>
          <a:p>
            <a:pPr>
              <a:spcAft>
                <a:spcPts val="1200"/>
              </a:spcAft>
              <a:buNone/>
            </a:pPr>
            <a:endParaRPr lang="en-GB" sz="400" dirty="0"/>
          </a:p>
          <a:p>
            <a:pPr lvl="0">
              <a:spcAft>
                <a:spcPts val="600"/>
              </a:spcAft>
            </a:pPr>
            <a:r>
              <a:rPr lang="en-GB" sz="2400" dirty="0"/>
              <a:t>Several UK </a:t>
            </a:r>
            <a:r>
              <a:rPr lang="en-GB" sz="2400" dirty="0" err="1"/>
              <a:t>unis</a:t>
            </a:r>
            <a:r>
              <a:rPr lang="en-GB" sz="2400" dirty="0"/>
              <a:t> establishing RDM champions programmes</a:t>
            </a:r>
            <a:endParaRPr lang="nl-NL" sz="2400" dirty="0"/>
          </a:p>
          <a:p>
            <a:pPr lvl="1">
              <a:spcAft>
                <a:spcPts val="600"/>
              </a:spcAft>
            </a:pPr>
            <a:r>
              <a:rPr lang="en-GB" sz="1800" dirty="0"/>
              <a:t>Network of local data experts who can support colleagues in their discipline</a:t>
            </a:r>
          </a:p>
          <a:p>
            <a:pPr lvl="1">
              <a:spcAft>
                <a:spcPts val="600"/>
              </a:spcAft>
            </a:pPr>
            <a:r>
              <a:rPr lang="en-GB" sz="1800" dirty="0"/>
              <a:t>Agreed responsibilities e.g. deliver disciplinary training</a:t>
            </a:r>
          </a:p>
          <a:p>
            <a:pPr lvl="1">
              <a:spcAft>
                <a:spcPts val="600"/>
              </a:spcAft>
            </a:pPr>
            <a:r>
              <a:rPr lang="en-GB" sz="1800" dirty="0"/>
              <a:t>Acting as a catalyst for ideas and change</a:t>
            </a:r>
          </a:p>
          <a:p>
            <a:pPr lvl="1">
              <a:spcAft>
                <a:spcPts val="600"/>
              </a:spcAft>
            </a:pPr>
            <a:endParaRPr lang="en-GB" sz="1800" dirty="0"/>
          </a:p>
          <a:p>
            <a:pPr lvl="0">
              <a:spcAft>
                <a:spcPts val="600"/>
              </a:spcAft>
            </a:pPr>
            <a:r>
              <a:rPr lang="en-GB" sz="2400" dirty="0"/>
              <a:t>Others developing a data community, network or data forum</a:t>
            </a:r>
            <a:endParaRPr lang="nl-NL" sz="2400" dirty="0"/>
          </a:p>
          <a:p>
            <a:pPr lvl="1">
              <a:spcAft>
                <a:spcPts val="600"/>
              </a:spcAft>
            </a:pPr>
            <a:r>
              <a:rPr lang="en-GB" sz="1800" dirty="0"/>
              <a:t>Enables exchange of ideas and engagement with colleagues</a:t>
            </a:r>
          </a:p>
          <a:p>
            <a:pPr lvl="1">
              <a:spcAft>
                <a:spcPts val="600"/>
              </a:spcAft>
            </a:pPr>
            <a:r>
              <a:rPr lang="en-GB" sz="1800" dirty="0"/>
              <a:t>Recognising those who have embraced RDM</a:t>
            </a:r>
          </a:p>
          <a:p>
            <a:pPr lvl="1">
              <a:spcAft>
                <a:spcPts val="600"/>
              </a:spcAft>
            </a:pPr>
            <a:r>
              <a:rPr lang="en-GB" sz="1800" dirty="0"/>
              <a:t>Discuss issues/opportunities of RDM and put forward recommendations </a:t>
            </a:r>
          </a:p>
          <a:p>
            <a:pPr lvl="1">
              <a:spcAft>
                <a:spcPts val="600"/>
              </a:spcAft>
            </a:pPr>
            <a:endParaRPr lang="en-GB" sz="1800" dirty="0"/>
          </a:p>
          <a:p>
            <a:pPr algn="ctr">
              <a:spcAft>
                <a:spcPts val="1200"/>
              </a:spcAft>
              <a:buNone/>
            </a:pPr>
            <a:r>
              <a:rPr lang="en-GB" sz="2200" dirty="0">
                <a:hlinkClick r:id="rId2"/>
              </a:rPr>
              <a:t>https://gitter.im/rdm-discussions/champions</a:t>
            </a:r>
            <a:r>
              <a:rPr lang="en-GB" sz="2200" dirty="0"/>
              <a:t> </a:t>
            </a:r>
          </a:p>
          <a:p>
            <a:pPr lvl="1">
              <a:spcAft>
                <a:spcPts val="1200"/>
              </a:spcAft>
            </a:pPr>
            <a:endParaRPr lang="nl-NL" sz="1800" dirty="0"/>
          </a:p>
          <a:p>
            <a:pPr marL="228600" lvl="1">
              <a:spcBef>
                <a:spcPts val="1000"/>
              </a:spcBef>
            </a:pPr>
            <a:endParaRPr lang="is-IS" sz="1800" dirty="0"/>
          </a:p>
          <a:p>
            <a:pPr marL="228600" lvl="1">
              <a:spcBef>
                <a:spcPts val="1000"/>
              </a:spcBef>
            </a:pPr>
            <a:endParaRPr lang="nl-NL" sz="2800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96" y="549008"/>
            <a:ext cx="8363272" cy="756002"/>
          </a:xfrm>
        </p:spPr>
        <p:txBody>
          <a:bodyPr/>
          <a:lstStyle/>
          <a:p>
            <a:r>
              <a:rPr lang="en-GB" dirty="0"/>
              <a:t>Data engagement programmes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1344" y="1864094"/>
            <a:ext cx="4114800" cy="470912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Data champions at Cambridge &amp; data stewards at TU Delft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Local support &amp; help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Researcher-focused &amp; led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Explicitly recognise value and role of curation</a:t>
            </a:r>
          </a:p>
          <a:p>
            <a:r>
              <a:rPr lang="en-GB" sz="2000" dirty="0">
                <a:hlinkClick r:id="rId2"/>
              </a:rPr>
              <a:t>https://osc.cam.ac.uk/engaging-researchers-good-data-management</a:t>
            </a:r>
            <a:r>
              <a:rPr lang="en-GB" sz="2000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6732" y="1911459"/>
            <a:ext cx="4114800" cy="482453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Data conversations at Lancaster University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Provide a forum for researchers to speak about their data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Engage the non-converted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Use peers to spread RDM / OS message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www.lancaster.ac.uk/library/rdm/data-conversations</a:t>
            </a:r>
            <a:r>
              <a:rPr lang="en-GB" sz="2000" dirty="0"/>
              <a:t> </a:t>
            </a:r>
          </a:p>
        </p:txBody>
      </p:sp>
      <p:sp>
        <p:nvSpPr>
          <p:cNvPr id="3" name="AutoShape 2" descr="Image result for tu delf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tu delf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9" y="6093296"/>
            <a:ext cx="2094805" cy="671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74228"/>
            <a:ext cx="2960008" cy="685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726111"/>
            <a:ext cx="2280468" cy="14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7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922114"/>
          </a:xfrm>
        </p:spPr>
        <p:txBody>
          <a:bodyPr>
            <a:normAutofit/>
          </a:bodyPr>
          <a:lstStyle/>
          <a:p>
            <a:r>
              <a:rPr lang="en-GB" dirty="0"/>
              <a:t>Don’t think the job is done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500141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914400" lvl="1" indent="-457200"/>
            <a:endParaRPr lang="en-GB" dirty="0"/>
          </a:p>
        </p:txBody>
      </p:sp>
      <p:pic>
        <p:nvPicPr>
          <p:cNvPr id="5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b="9616"/>
          <a:stretch>
            <a:fillRect/>
          </a:stretch>
        </p:blipFill>
        <p:spPr>
          <a:xfrm>
            <a:off x="6588224" y="4941168"/>
            <a:ext cx="2555776" cy="1916832"/>
          </a:xfrm>
          <a:prstGeom prst="rect">
            <a:avLst/>
          </a:prstGeom>
        </p:spPr>
      </p:pic>
      <p:sp>
        <p:nvSpPr>
          <p:cNvPr id="6" name="Tijdelijke aanduiding voor inhoud 4"/>
          <p:cNvSpPr txBox="1">
            <a:spLocks/>
          </p:cNvSpPr>
          <p:nvPr/>
        </p:nvSpPr>
        <p:spPr>
          <a:xfrm>
            <a:off x="323528" y="1385392"/>
            <a:ext cx="828092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/>
              <a:t>Repeat requirements gathering and gap analysis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/>
              <a:t>Know your user community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/>
              <a:t>Continual advocacy, awareness raising, training…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/>
              <a:t>Monitor trends / changes in landscape</a:t>
            </a:r>
          </a:p>
          <a:p>
            <a:pPr marL="900113" lvl="1" indent="-442913">
              <a:spcBef>
                <a:spcPct val="20000"/>
              </a:spcBef>
              <a:spcAft>
                <a:spcPts val="600"/>
              </a:spcAft>
              <a:buFont typeface="Stencil" pitchFamily="82" charset="0"/>
              <a:buChar char="»"/>
            </a:pPr>
            <a:r>
              <a:rPr lang="en-GB" sz="2800" dirty="0"/>
              <a:t>More open data policies</a:t>
            </a:r>
          </a:p>
          <a:p>
            <a:pPr marL="900113" lvl="1" indent="-442913">
              <a:spcBef>
                <a:spcPct val="20000"/>
              </a:spcBef>
              <a:spcAft>
                <a:spcPts val="600"/>
              </a:spcAft>
              <a:buFont typeface="Stencil" pitchFamily="82" charset="0"/>
              <a:buChar char="»"/>
            </a:pPr>
            <a:r>
              <a:rPr lang="en-GB" sz="2800" dirty="0"/>
              <a:t>Transition to FAIR data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2913" marR="0" lvl="0" indent="-442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672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success?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9632" y="1856581"/>
            <a:ext cx="6851104" cy="500141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GB" dirty="0"/>
              <a:t>Measure impact, not just usage stats. Focus on a relationship with services and what you help users to accomplish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3351515" cy="279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340768"/>
            <a:ext cx="583247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Thanks for listening!</a:t>
            </a:r>
          </a:p>
        </p:txBody>
      </p:sp>
      <p:sp>
        <p:nvSpPr>
          <p:cNvPr id="1048658" name="Rectangle 3"/>
          <p:cNvSpPr>
            <a:spLocks noGrp="1" noChangeArrowheads="1"/>
          </p:cNvSpPr>
          <p:nvPr>
            <p:ph idx="1"/>
          </p:nvPr>
        </p:nvSpPr>
        <p:spPr>
          <a:xfrm>
            <a:off x="432681" y="2910558"/>
            <a:ext cx="7127875" cy="33845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</a:pPr>
            <a:endParaRPr lang="en-GB" sz="2400" dirty="0">
              <a:solidFill>
                <a:srgbClr val="FC6204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</a:pPr>
            <a:r>
              <a:rPr lang="en-GB" sz="2800" dirty="0"/>
              <a:t>DCC guidance, tools and case studies: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</a:pPr>
            <a:r>
              <a:rPr lang="en-GB" sz="2800" dirty="0">
                <a:hlinkClick r:id="rId3"/>
              </a:rPr>
              <a:t>www.dcc.ac.uk/resources</a:t>
            </a:r>
            <a:endParaRPr lang="en-GB" sz="2800" dirty="0"/>
          </a:p>
          <a:p>
            <a:pPr algn="ctr" eaLnBrk="1" fontAlgn="auto" hangingPunct="1">
              <a:spcAft>
                <a:spcPts val="0"/>
              </a:spcAft>
              <a:buFontTx/>
              <a:buNone/>
            </a:pPr>
            <a:endParaRPr lang="en-GB" sz="3600" u="sng" dirty="0">
              <a:solidFill>
                <a:srgbClr val="0096E3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800" dirty="0"/>
              <a:t>Follow us on twitter: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800" dirty="0"/>
              <a:t> @digitalcuration and #</a:t>
            </a:r>
            <a:r>
              <a:rPr lang="en-GB" sz="2800" dirty="0" err="1"/>
              <a:t>ukdcc</a:t>
            </a:r>
            <a:endParaRPr lang="en-GB" sz="2800" dirty="0"/>
          </a:p>
          <a:p>
            <a:pPr eaLnBrk="1" fontAlgn="auto" hangingPunct="1">
              <a:spcAft>
                <a:spcPts val="0"/>
              </a:spcAft>
              <a:buFontTx/>
              <a:buNone/>
            </a:pPr>
            <a:r>
              <a:rPr lang="en-GB" sz="2400" dirty="0"/>
              <a:t>	</a:t>
            </a:r>
          </a:p>
          <a:p>
            <a:pPr eaLnBrk="1" fontAlgn="auto" hangingPunct="1">
              <a:spcAft>
                <a:spcPts val="0"/>
              </a:spcAft>
              <a:buFontTx/>
              <a:buNone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buFontTx/>
              <a:buNone/>
            </a:pPr>
            <a:endParaRPr lang="en-GB" sz="2400" dirty="0"/>
          </a:p>
        </p:txBody>
      </p:sp>
      <p:pic>
        <p:nvPicPr>
          <p:cNvPr id="209716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0"/>
            <a:ext cx="1042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27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551236112_4fb67d4fc8_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963" b="1396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6485D3-AF66-4C62-9144-9F5674A4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37" y="5304832"/>
            <a:ext cx="8153400" cy="762000"/>
          </a:xfrm>
        </p:spPr>
        <p:txBody>
          <a:bodyPr>
            <a:normAutofit/>
          </a:bodyPr>
          <a:lstStyle/>
          <a:p>
            <a:r>
              <a:rPr lang="en-GB" sz="4000" dirty="0"/>
              <a:t>Common issues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6525344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>
                <a:latin typeface="+mj-lt"/>
              </a:rPr>
              <a:t>Image CC-BY-ND ‘A thorny issue’ by Neville </a:t>
            </a:r>
            <a:r>
              <a:rPr lang="en-GB" sz="1200" dirty="0" err="1">
                <a:latin typeface="+mj-lt"/>
              </a:rPr>
              <a:t>Nel</a:t>
            </a:r>
            <a:r>
              <a:rPr lang="en-GB" sz="1200" dirty="0">
                <a:latin typeface="+mj-lt"/>
              </a:rPr>
              <a:t> www.flickr.com/photos/nevilleslens/15551236112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Build it they will come?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4248472" cy="4997165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GB" sz="2800" dirty="0"/>
              <a:t>Various papers question success of institutional repositories</a:t>
            </a:r>
          </a:p>
          <a:p>
            <a:pPr>
              <a:spcAft>
                <a:spcPts val="2400"/>
              </a:spcAft>
            </a:pPr>
            <a:r>
              <a:rPr lang="en-GB" sz="2800" dirty="0"/>
              <a:t>Lots of use of third-party services </a:t>
            </a:r>
          </a:p>
          <a:p>
            <a:pPr>
              <a:spcAft>
                <a:spcPts val="2400"/>
              </a:spcAft>
            </a:pPr>
            <a:r>
              <a:rPr lang="en-GB" sz="2800" dirty="0"/>
              <a:t>Offer poor tailoring to user needs</a:t>
            </a:r>
          </a:p>
        </p:txBody>
      </p:sp>
      <p:pic>
        <p:nvPicPr>
          <p:cNvPr id="5" name="Picture 4" descr="IMG-20160904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051110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use of university services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15251" cy="3672408"/>
          </a:xfrm>
        </p:spPr>
      </p:pic>
      <p:sp>
        <p:nvSpPr>
          <p:cNvPr id="5" name="Rectangle 4"/>
          <p:cNvSpPr/>
          <p:nvPr/>
        </p:nvSpPr>
        <p:spPr>
          <a:xfrm>
            <a:off x="1331640" y="5661248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GB" dirty="0"/>
              <a:t>Results from 2016 DAF surveys</a:t>
            </a:r>
            <a:endParaRPr lang="en-GB" dirty="0">
              <a:hlinkClick r:id="rId3"/>
            </a:endParaRPr>
          </a:p>
          <a:p>
            <a:pPr algn="r"/>
            <a:r>
              <a:rPr lang="en-GB" dirty="0">
                <a:hlinkClick r:id="rId3"/>
              </a:rPr>
              <a:t>www.slideshare.net/JiscRDM/daf-survey-results-research-data-network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87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92" y="484751"/>
            <a:ext cx="9073008" cy="683994"/>
          </a:xfrm>
        </p:spPr>
        <p:txBody>
          <a:bodyPr/>
          <a:lstStyle/>
          <a:p>
            <a:r>
              <a:rPr lang="en-GB" dirty="0"/>
              <a:t>Need to listen and respond to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560840" cy="4209331"/>
          </a:xfrm>
        </p:spPr>
        <p:txBody>
          <a:bodyPr/>
          <a:lstStyle/>
          <a:p>
            <a:pPr algn="ctr">
              <a:buNone/>
            </a:pPr>
            <a:r>
              <a:rPr lang="en-GB" i="1" dirty="0"/>
              <a:t>“Please, individualise the support. Workshops are useless, emails with information are useless, brochures are useless, posters are useless.” </a:t>
            </a:r>
          </a:p>
          <a:p>
            <a:pPr algn="ctr"/>
            <a:endParaRPr lang="en-GB" i="1" dirty="0"/>
          </a:p>
          <a:p>
            <a:pPr algn="r">
              <a:buNone/>
            </a:pPr>
            <a:r>
              <a:rPr lang="en-GB" sz="2400" dirty="0"/>
              <a:t>Quote from 2016 DAF survey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3562"/>
            <a:ext cx="2258197" cy="24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8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Tailor arguments to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340768"/>
            <a:ext cx="6984776" cy="10081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3000" dirty="0"/>
              <a:t>What will drive one group to act could cause another to disengage </a:t>
            </a: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780928"/>
            <a:ext cx="33123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2800" dirty="0"/>
              <a:t>Top down</a:t>
            </a:r>
          </a:p>
          <a:p>
            <a:pPr algn="ctr">
              <a:spcAft>
                <a:spcPts val="2400"/>
              </a:spcAft>
            </a:pPr>
            <a:r>
              <a:rPr lang="en-GB" sz="2800" dirty="0"/>
              <a:t>Compliance driven</a:t>
            </a:r>
          </a:p>
          <a:p>
            <a:pPr algn="ctr">
              <a:spcAft>
                <a:spcPts val="2400"/>
              </a:spcAft>
            </a:pPr>
            <a:r>
              <a:rPr lang="en-GB" sz="2800" dirty="0"/>
              <a:t>Firm mandates</a:t>
            </a:r>
          </a:p>
          <a:p>
            <a:pPr algn="ctr">
              <a:spcAft>
                <a:spcPts val="2400"/>
              </a:spcAft>
            </a:pPr>
            <a:r>
              <a:rPr lang="en-GB" sz="2800" dirty="0"/>
              <a:t>Single solution</a:t>
            </a:r>
          </a:p>
        </p:txBody>
      </p:sp>
      <p:pic>
        <p:nvPicPr>
          <p:cNvPr id="6" name="Picture 5" descr="6238543889_931d5b7a96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3449198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386104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ym typeface="Wingdings" pitchFamily="2" charset="2"/>
              </a:rPr>
              <a:t>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6453336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 CC-BY-NC-ND ‘Angry’ by Justin www.flickr.com/photos/jp3g/6238543889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b="1221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737" y="5282114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Engaging researchers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6525344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>
                <a:latin typeface="+mj-lt"/>
              </a:rPr>
              <a:t>Image CC-BY-SA by Dawn </a:t>
            </a:r>
            <a:r>
              <a:rPr lang="en-GB" sz="1200" dirty="0" err="1">
                <a:latin typeface="+mj-lt"/>
              </a:rPr>
              <a:t>Manser</a:t>
            </a:r>
            <a:r>
              <a:rPr lang="en-GB" sz="1200" dirty="0">
                <a:latin typeface="+mj-lt"/>
              </a:rPr>
              <a:t> www.flickr.com/photos/dawnmanser/3532598208</a:t>
            </a:r>
          </a:p>
        </p:txBody>
      </p:sp>
    </p:spTree>
    <p:extLst>
      <p:ext uri="{BB962C8B-B14F-4D97-AF65-F5344CB8AC3E}">
        <p14:creationId xmlns:p14="http://schemas.microsoft.com/office/powerpoint/2010/main" val="211703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Advice from Cambridge </a:t>
            </a:r>
            <a:r>
              <a:rPr lang="en-GB" dirty="0" err="1"/>
              <a:t>Uni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</a:pPr>
            <a:r>
              <a:rPr lang="en-GB" sz="3000" dirty="0"/>
              <a:t>Be collaborative  and encourage co-ownership</a:t>
            </a:r>
          </a:p>
          <a:p>
            <a:pPr>
              <a:spcAft>
                <a:spcPts val="2400"/>
              </a:spcAft>
            </a:pPr>
            <a:r>
              <a:rPr lang="en-GB" sz="3000" dirty="0"/>
              <a:t>Build trust by understanding researchers’ challenges</a:t>
            </a:r>
          </a:p>
          <a:p>
            <a:pPr>
              <a:spcAft>
                <a:spcPts val="2400"/>
              </a:spcAft>
            </a:pPr>
            <a:r>
              <a:rPr lang="en-GB" sz="3000" dirty="0"/>
              <a:t>Never dismiss - be open to all questions</a:t>
            </a:r>
          </a:p>
          <a:p>
            <a:pPr>
              <a:spcAft>
                <a:spcPts val="2400"/>
              </a:spcAft>
            </a:pPr>
            <a:r>
              <a:rPr lang="en-GB" sz="3000" dirty="0"/>
              <a:t>Focus on what you’re asking and why to avoid wasting time</a:t>
            </a:r>
          </a:p>
          <a:p>
            <a:pPr>
              <a:spcAft>
                <a:spcPts val="2400"/>
              </a:spcAft>
            </a:pPr>
            <a:r>
              <a:rPr lang="en-GB" sz="3000" dirty="0"/>
              <a:t>Empower researchers to shape service delivery</a:t>
            </a:r>
          </a:p>
          <a:p>
            <a:endParaRPr lang="en-GB" dirty="0"/>
          </a:p>
          <a:p>
            <a:pPr algn="ctr">
              <a:buNone/>
            </a:pPr>
            <a:r>
              <a:rPr lang="en-GB" sz="2400" dirty="0">
                <a:hlinkClick r:id="rId2"/>
              </a:rPr>
              <a:t>https://zenodo.org/record/154352#.WH-ETlOLSUk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17" y="59010"/>
            <a:ext cx="8229600" cy="922114"/>
          </a:xfrm>
        </p:spPr>
        <p:txBody>
          <a:bodyPr>
            <a:normAutofit/>
          </a:bodyPr>
          <a:lstStyle/>
          <a:p>
            <a:r>
              <a:rPr lang="en-GB" dirty="0"/>
              <a:t>Researcher-led RDM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57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Critical role in providing requirements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Researchers co-designing and testing services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Senior academics leading working groups to ensure services are fit-for-purpose and get adoption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Useful to have a senior academics in your corner – hold sway with other researchers and influential in university decision-making processes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36e841-cd56-4005-911d-b94ea658e6f1">XXPDCT5YA6HM-18-599</_dlc_DocId>
    <_dlc_DocIdUrl xmlns="d536e841-cd56-4005-911d-b94ea658e6f1">
      <Url>https://dcc3.sharepoint.com/_layouts/15/DocIdRedir.aspx?ID=XXPDCT5YA6HM-18-599</Url>
      <Description>XXPDCT5YA6HM-18-599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39674FA6F8C4BBC0DC060AE169262" ma:contentTypeVersion="2" ma:contentTypeDescription="Create a new document." ma:contentTypeScope="" ma:versionID="4e4d793f6d4f27dc95911de5bd875c9b">
  <xsd:schema xmlns:xsd="http://www.w3.org/2001/XMLSchema" xmlns:xs="http://www.w3.org/2001/XMLSchema" xmlns:p="http://schemas.microsoft.com/office/2006/metadata/properties" xmlns:ns2="d536e841-cd56-4005-911d-b94ea658e6f1" targetNamespace="http://schemas.microsoft.com/office/2006/metadata/properties" ma:root="true" ma:fieldsID="e7014a95be0ca25cb48e13a7aa48b59b" ns2:_="">
    <xsd:import namespace="d536e841-cd56-4005-911d-b94ea658e6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6e841-cd56-4005-911d-b94ea658e6f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F5A9665-9DC0-4706-8C62-A9A723ABE98F}">
  <ds:schemaRefs>
    <ds:schemaRef ds:uri="d536e841-cd56-4005-911d-b94ea658e6f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0102CB-5383-4A74-B1B5-8262F1C6D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6e841-cd56-4005-911d-b94ea658e6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0AC05C-0E31-436A-BB55-F3928F53924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A35F1CF-D7DB-4EC6-AB6F-0269BEC4F4B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11416</TotalTime>
  <Words>778</Words>
  <Application>Microsoft Office PowerPoint</Application>
  <PresentationFormat>On-screen Show (4:3)</PresentationFormat>
  <Paragraphs>103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Stencil</vt:lpstr>
      <vt:lpstr>Wingdings</vt:lpstr>
      <vt:lpstr>Essential</vt:lpstr>
      <vt:lpstr>Engaging researchers with RDM services</vt:lpstr>
      <vt:lpstr>Common issues</vt:lpstr>
      <vt:lpstr>Build it they will come?</vt:lpstr>
      <vt:lpstr>Low use of university services</vt:lpstr>
      <vt:lpstr>Need to listen and respond to users</vt:lpstr>
      <vt:lpstr>Tailor arguments to audience</vt:lpstr>
      <vt:lpstr>Engaging researchers</vt:lpstr>
      <vt:lpstr>Advice from Cambridge Uni</vt:lpstr>
      <vt:lpstr>Researcher-led RDM services</vt:lpstr>
      <vt:lpstr>Jisc co-design approach</vt:lpstr>
      <vt:lpstr>A democratic, open approach</vt:lpstr>
      <vt:lpstr>RDM champions or community leaders</vt:lpstr>
      <vt:lpstr>Data engagement programmes</vt:lpstr>
      <vt:lpstr>Don’t think the job is done</vt:lpstr>
      <vt:lpstr>What is success?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Sarah</cp:lastModifiedBy>
  <cp:revision>211</cp:revision>
  <dcterms:created xsi:type="dcterms:W3CDTF">2015-02-21T22:34:51Z</dcterms:created>
  <dcterms:modified xsi:type="dcterms:W3CDTF">2019-03-16T12:11:29Z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0x010100ED239674FA6F8C4BBC0DC060AE169262</vt:lpwstr>
  </property>
  <property fmtid="{D5CDD505-2E9C-101B-9397-08002B2CF9AE}" pid="3" name="_dlc_DocIdItemGuid">
    <vt:lpwstr>92b1eb92-daab-4e9d-b80b-b795c61130ff</vt:lpwstr>
  </property>
</Properties>
</file>